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78" r:id="rId4"/>
    <p:sldId id="261" r:id="rId5"/>
    <p:sldId id="260" r:id="rId6"/>
    <p:sldId id="262" r:id="rId7"/>
    <p:sldId id="263" r:id="rId8"/>
    <p:sldId id="264" r:id="rId9"/>
    <p:sldId id="265" r:id="rId10"/>
    <p:sldId id="267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9" r:id="rId22"/>
    <p:sldId id="277" r:id="rId23"/>
    <p:sldId id="281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8951" autoAdjust="0"/>
  </p:normalViewPr>
  <p:slideViewPr>
    <p:cSldViewPr snapToGrid="0">
      <p:cViewPr varScale="1">
        <p:scale>
          <a:sx n="87" d="100"/>
          <a:sy n="87" d="100"/>
        </p:scale>
        <p:origin x="-65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8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D830A8A-8099-45B6-B889-77B3F92036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177E57F-895C-4613-99B3-985EC4A66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075DE1F-8EF1-4E51-A859-62643B128D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919A17C-ED34-4053-8EFB-D3B49F315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AC7601F-2713-4D0D-AE38-8E5D2C4D7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3D05F51-92C2-45CB-839A-A34DC4B24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918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6B58001-A32F-4133-8F35-56A40C6E2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A5D8535-B565-40B8-8D13-5531741E9D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A8786B8-5C69-4919-95AE-376D4A854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0684FC3-1A14-4F4C-8077-D7FD9B557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043926B-256F-48A5-81F4-72240DF1D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322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97CEEF3A-452E-416E-BEB3-8BC4C86DA6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45731227-5864-4B27-86B3-A2C2F99F9E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B6FA6E4-5594-4B12-89A5-0B496F000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0EBB280-1483-4B7D-B86D-693661BD4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92A5CFB-7942-4D53-BFFC-B20989DBA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738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3999220-B32B-45C6-AC4C-1DAE06251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06C3DD9-9EF9-4115-8C28-E4F205DBC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7B84793-018A-43EF-956B-3B473C7BC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AF629B1-7885-4E92-BABA-C3A9AAAF5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C204C9A-A324-49ED-BDB6-8A403C76C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588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DCA31AA-3E21-4347-B185-14CE690AA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D7D1DE0-61D0-4258-BA93-A8B219EB3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EA8F87B-F44D-4854-B0B1-AD158F073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ED66403-3649-41E5-B3DF-632FC20BB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3BEE294-08E0-49EE-A514-A606D2044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642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5A3C3D-7AB3-4032-8C0A-8E05E0947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0BD0688-32D0-44E8-A9F5-9E264BA399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F4C007D-8009-49AC-AD8D-49FF9AC7B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C5F909A-BC39-4D8C-A6AF-75E9E61D3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3524178-881A-4186-8E63-FE1E6835F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6F503CA-6CFD-44A7-8209-9E2147814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95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56D563-1E81-454C-9C73-1835A9927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50156F8-2B1D-45CB-A822-816861DAD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B4FD4F5-716C-4A5E-A0AD-2254C71333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5EAB9CB-57A3-482B-880B-31EDC007D2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508488AD-038A-4AE0-9C41-25BD57356A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9E22E478-6A30-4660-BAAB-359084FBE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A063422A-A0C8-40FB-9DBA-3F7B6E9E6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2C0F11FF-F64B-426B-8448-DA13DDDBA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2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BB6CB29-7650-4D7C-8CAA-757D054BA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A4316AA1-9D47-4E4F-B605-52BAD1A39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7DE37EB7-F11B-401E-BBAF-065363ACF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AEE8EFCE-D575-4CB5-8EAE-C033FFBFB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169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808AE663-D51D-4C73-AAC1-562F10248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2C70A64D-AB47-41D2-8352-FFD3E7557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7747AD0-36FA-4C62-AE7F-DA6DD226E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090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3969F5-FDC0-4DEA-94E8-513B918F4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F3A33DD-4824-4EC5-BBA8-3004DCCE2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BA610739-DB24-4367-860F-EDEF74BBE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862F6E3-30F2-48C8-BCD4-CB0156160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9CBBA14-0D6C-4C9A-A106-8F7D98226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9174CD8-903E-42C5-B5B3-28CB5DDC1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40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56F66FB-BB66-42C6-86E0-E95D0B903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FC24C60E-3C40-447E-BFD3-063AFA735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15082AB-85B3-41A2-9D93-A3D87D04E2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94584D1-0EC7-4151-9FB9-E1AC16B55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C08A5E2-CCE3-4F64-BCAB-521F0EB12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1FD0AEB-8081-4AD6-94F7-5D810060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337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6CF7A50-17B8-428B-9FA8-1EDF283BB7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80DFAAA-71E2-4B52-A408-D913973B0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B9D5AC4-9E1B-465E-BD8C-318AF03FD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6E759BD-4E94-4FD3-B3D0-9F8C2ED983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F81A8-8717-4D7E-B2E3-FDE21CA75E4C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74CB9DE-64BA-4E9E-B4AA-AC010C1319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1503E53-250D-4B69-AF52-54023AC31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15CF5-FF33-45FE-84D3-BAE421BB8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407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sc26rnd.ru/goryachee-pitanie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sc26rnd.ru/wp-content/uploads/2020/11/polozhenie-o-roditelskom-kontrole-v-mbou-shkola-%E2%84%96-26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hyperlink" Target="http://sc26rnd.ru/menyu-2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3EDA218-5792-4E65-BA5F-33F37AB79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1" y="708700"/>
            <a:ext cx="11430000" cy="2589669"/>
          </a:xfrm>
        </p:spPr>
        <p:txBody>
          <a:bodyPr>
            <a:normAutofit fontScale="90000"/>
          </a:bodyPr>
          <a:lstStyle/>
          <a:p>
            <a:r>
              <a:rPr lang="ru-RU" sz="2200" dirty="0">
                <a:solidFill>
                  <a:srgbClr val="002060"/>
                </a:solidFill>
                <a:latin typeface="Brush Script MT" panose="03060802040406070304" pitchFamily="66" charset="0"/>
              </a:rPr>
              <a:t>м</a:t>
            </a:r>
            <a:r>
              <a:rPr lang="ru-RU" sz="2200" dirty="0" smtClean="0">
                <a:solidFill>
                  <a:srgbClr val="002060"/>
                </a:solidFill>
                <a:latin typeface="Brush Script MT" panose="03060802040406070304" pitchFamily="66" charset="0"/>
              </a:rPr>
              <a:t>униципальное бюджетное общеобразовательное учреждение «Школа № 26» </a:t>
            </a:r>
            <a:br>
              <a:rPr lang="ru-RU" sz="2200" dirty="0" smtClean="0">
                <a:solidFill>
                  <a:srgbClr val="002060"/>
                </a:solidFill>
                <a:latin typeface="Brush Script MT" panose="03060802040406070304" pitchFamily="66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Brush Script MT" panose="03060802040406070304" pitchFamily="66" charset="0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Brush Script MT" panose="03060802040406070304" pitchFamily="66" charset="0"/>
              </a:rPr>
            </a:br>
            <a:r>
              <a:rPr lang="ru-RU" sz="8800" dirty="0" smtClean="0">
                <a:solidFill>
                  <a:srgbClr val="002060"/>
                </a:solidFill>
                <a:latin typeface="Brush Script MT" panose="03060802040406070304" pitchFamily="66" charset="0"/>
              </a:rPr>
              <a:t>Лучшая </a:t>
            </a:r>
            <a:r>
              <a:rPr lang="ru-RU" sz="8800" dirty="0" smtClean="0">
                <a:solidFill>
                  <a:srgbClr val="002060"/>
                </a:solidFill>
                <a:latin typeface="Brush Script MT" panose="03060802040406070304" pitchFamily="66" charset="0"/>
              </a:rPr>
              <a:t/>
            </a:r>
            <a:br>
              <a:rPr lang="ru-RU" sz="8800" dirty="0" smtClean="0">
                <a:solidFill>
                  <a:srgbClr val="002060"/>
                </a:solidFill>
                <a:latin typeface="Brush Script MT" panose="03060802040406070304" pitchFamily="66" charset="0"/>
              </a:rPr>
            </a:br>
            <a:r>
              <a:rPr lang="ru-RU" sz="8800" dirty="0" smtClean="0">
                <a:solidFill>
                  <a:srgbClr val="002060"/>
                </a:solidFill>
                <a:latin typeface="Brush Script MT" panose="03060802040406070304" pitchFamily="66" charset="0"/>
              </a:rPr>
              <a:t>школьная </a:t>
            </a:r>
            <a:r>
              <a:rPr lang="ru-RU" sz="8800" dirty="0">
                <a:solidFill>
                  <a:srgbClr val="002060"/>
                </a:solidFill>
                <a:latin typeface="Brush Script MT" panose="03060802040406070304" pitchFamily="66" charset="0"/>
              </a:rPr>
              <a:t>столовая -2021</a:t>
            </a:r>
            <a:endParaRPr lang="ru-RU" sz="88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57" y="3298369"/>
            <a:ext cx="5348853" cy="2746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285" y="3491819"/>
            <a:ext cx="2883407" cy="2163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544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9"/>
    </mc:Choice>
    <mc:Fallback xmlns="">
      <p:transition spd="slow" advTm="655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7457" y="0"/>
            <a:ext cx="10515600" cy="1325563"/>
          </a:xfrm>
        </p:spPr>
        <p:txBody>
          <a:bodyPr/>
          <a:lstStyle/>
          <a:p>
            <a:r>
              <a:rPr lang="ru-RU" sz="5400" b="1" cap="all" dirty="0">
                <a:ln>
                  <a:solidFill>
                    <a:srgbClr val="2C2C2C"/>
                  </a:solidFill>
                </a:ln>
                <a:solidFill>
                  <a:srgbClr val="C00000"/>
                </a:solidFill>
                <a:latin typeface="Corbel" panose="020B0503020204020204"/>
              </a:rPr>
              <a:t>Акция</a:t>
            </a:r>
            <a:r>
              <a:rPr lang="ru-RU" sz="4000" b="1" cap="all" dirty="0">
                <a:ln>
                  <a:solidFill>
                    <a:srgbClr val="2C2C2C"/>
                  </a:solidFill>
                </a:ln>
                <a:solidFill>
                  <a:srgbClr val="099BDD"/>
                </a:solidFill>
                <a:latin typeface="Corbel" panose="020B0503020204020204"/>
              </a:rPr>
              <a:t> </a:t>
            </a:r>
            <a:r>
              <a:rPr lang="ru-RU" b="1" cap="all" dirty="0">
                <a:ln>
                  <a:solidFill>
                    <a:srgbClr val="2C2C2C"/>
                  </a:solidFill>
                </a:ln>
                <a:solidFill>
                  <a:srgbClr val="099BDD"/>
                </a:solidFill>
                <a:latin typeface="Corbel" panose="020B0503020204020204"/>
              </a:rPr>
              <a:t>«Завтрак с директором»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992" y="108857"/>
            <a:ext cx="2012240" cy="1426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504" y="1319664"/>
            <a:ext cx="4498975" cy="353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8268"/>
            <a:ext cx="4608513" cy="353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922" y="718454"/>
            <a:ext cx="3998913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5" y="4259031"/>
            <a:ext cx="3142342" cy="2356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835" y="4090304"/>
            <a:ext cx="3392716" cy="25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393" y="3791517"/>
            <a:ext cx="2521779" cy="2931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357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5"/>
    </mc:Choice>
    <mc:Fallback xmlns="">
      <p:transition spd="slow" advTm="8645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b="1" i="1" cap="all" dirty="0">
                <a:ln>
                  <a:solidFill>
                    <a:srgbClr val="2C2C2C"/>
                  </a:solidFill>
                </a:ln>
                <a:solidFill>
                  <a:srgbClr val="C00000"/>
                </a:solidFill>
                <a:latin typeface="Corbel" panose="020B0503020204020204"/>
              </a:rPr>
              <a:t>Формирование правильного пищевого поведения, воспитание культуры питания и ответственности за своё здоровье </a:t>
            </a:r>
            <a:r>
              <a:rPr lang="ru-RU" sz="2800" b="1" i="1" cap="all" dirty="0" smtClean="0">
                <a:ln>
                  <a:solidFill>
                    <a:srgbClr val="2C2C2C"/>
                  </a:solidFill>
                </a:ln>
                <a:solidFill>
                  <a:srgbClr val="C00000"/>
                </a:solidFill>
                <a:latin typeface="Corbel" panose="020B0503020204020204"/>
              </a:rPr>
              <a:t> у </a:t>
            </a:r>
            <a:r>
              <a:rPr lang="ru-RU" sz="2800" b="1" i="1" cap="all" dirty="0">
                <a:ln>
                  <a:solidFill>
                    <a:srgbClr val="2C2C2C"/>
                  </a:solidFill>
                </a:ln>
                <a:solidFill>
                  <a:srgbClr val="C00000"/>
                </a:solidFill>
                <a:latin typeface="Corbel" panose="020B0503020204020204"/>
              </a:rPr>
              <a:t>детей и подростков</a:t>
            </a:r>
            <a:r>
              <a:rPr lang="ru-RU" sz="2400" b="1" cap="all" dirty="0">
                <a:solidFill>
                  <a:srgbClr val="099BDD"/>
                </a:solidFill>
                <a:latin typeface="Corbel" panose="020B0503020204020204"/>
              </a:rPr>
              <a:t/>
            </a:r>
            <a:br>
              <a:rPr lang="ru-RU" sz="2400" b="1" cap="all" dirty="0">
                <a:solidFill>
                  <a:srgbClr val="099BDD"/>
                </a:solidFill>
                <a:latin typeface="Corbel" panose="020B0503020204020204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5942" y="1677926"/>
            <a:ext cx="22857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ln>
                  <a:solidFill>
                    <a:srgbClr val="2C2C2C"/>
                  </a:solidFill>
                </a:ln>
                <a:solidFill>
                  <a:srgbClr val="00B050"/>
                </a:solidFill>
                <a:latin typeface="Corbel" panose="020B0503020204020204"/>
              </a:rPr>
              <a:t>Памятки:</a:t>
            </a:r>
            <a:endParaRPr lang="ru-RU" sz="3200" b="1" i="1" dirty="0">
              <a:ln>
                <a:solidFill>
                  <a:schemeClr val="bg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1344">
            <a:off x="439198" y="2390505"/>
            <a:ext cx="3121773" cy="4222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142" y="1284514"/>
            <a:ext cx="4985164" cy="3217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277" y="1133640"/>
            <a:ext cx="3646487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510" y="3668401"/>
            <a:ext cx="3713163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720" y="4205060"/>
            <a:ext cx="3646487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04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9"/>
    </mc:Choice>
    <mc:Fallback xmlns="">
      <p:transition spd="slow" advTm="7069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1743" y="34335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500" b="1" i="1" cap="all" dirty="0">
                <a:ln>
                  <a:solidFill>
                    <a:srgbClr val="2C2C2C"/>
                  </a:solidFill>
                </a:ln>
                <a:solidFill>
                  <a:srgbClr val="C00000"/>
                </a:solidFill>
                <a:latin typeface="Corbel" panose="020B0503020204020204"/>
              </a:rPr>
              <a:t>Формирование правильного пищевого поведения, воспитание культуры питания и ответственности за своё здоровье у детей и подростков</a:t>
            </a:r>
            <a:r>
              <a:rPr lang="ru-RU" sz="2200" b="1" cap="all" dirty="0">
                <a:solidFill>
                  <a:srgbClr val="099BDD"/>
                </a:solidFill>
                <a:latin typeface="Corbel" panose="020B0503020204020204"/>
              </a:rPr>
              <a:t/>
            </a:r>
            <a:br>
              <a:rPr lang="ru-RU" sz="2200" b="1" cap="all" dirty="0">
                <a:solidFill>
                  <a:srgbClr val="099BDD"/>
                </a:solidFill>
                <a:latin typeface="Corbel" panose="020B0503020204020204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8571" y="1194253"/>
            <a:ext cx="10515600" cy="765175"/>
          </a:xfrm>
        </p:spPr>
        <p:txBody>
          <a:bodyPr/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Clr>
                <a:srgbClr val="00B050"/>
              </a:buClr>
              <a:buNone/>
            </a:pPr>
            <a:r>
              <a:rPr lang="ru-RU" sz="3200" b="1" i="1" dirty="0" smtClean="0">
                <a:ln>
                  <a:solidFill>
                    <a:srgbClr val="2C2C2C"/>
                  </a:solidFill>
                </a:ln>
                <a:solidFill>
                  <a:srgbClr val="00B050"/>
                </a:solidFill>
                <a:latin typeface="Corbel" panose="020B0503020204020204"/>
              </a:rPr>
              <a:t>стенды </a:t>
            </a:r>
            <a:r>
              <a:rPr lang="ru-RU" sz="3200" b="1" i="1" dirty="0">
                <a:ln>
                  <a:solidFill>
                    <a:srgbClr val="2C2C2C"/>
                  </a:solidFill>
                </a:ln>
                <a:solidFill>
                  <a:srgbClr val="00B050"/>
                </a:solidFill>
                <a:latin typeface="Corbel" panose="020B0503020204020204"/>
              </a:rPr>
              <a:t>и </a:t>
            </a:r>
            <a:r>
              <a:rPr lang="ru-RU" sz="3200" b="1" i="1" dirty="0" smtClean="0">
                <a:ln>
                  <a:solidFill>
                    <a:srgbClr val="2C2C2C"/>
                  </a:solidFill>
                </a:ln>
                <a:solidFill>
                  <a:srgbClr val="00B050"/>
                </a:solidFill>
                <a:latin typeface="Corbel" panose="020B0503020204020204"/>
              </a:rPr>
              <a:t>уголок </a:t>
            </a:r>
            <a:r>
              <a:rPr lang="ru-RU" sz="3200" b="1" i="1" dirty="0">
                <a:ln>
                  <a:solidFill>
                    <a:srgbClr val="2C2C2C"/>
                  </a:solidFill>
                </a:ln>
                <a:solidFill>
                  <a:srgbClr val="00B050"/>
                </a:solidFill>
                <a:latin typeface="Corbel" panose="020B0503020204020204"/>
              </a:rPr>
              <a:t>«Здоровое питание»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687" y="2127249"/>
            <a:ext cx="4189034" cy="4291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706" y="2658835"/>
            <a:ext cx="5305536" cy="322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675" y="2658835"/>
            <a:ext cx="352425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081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32"/>
    </mc:Choice>
    <mc:Fallback xmlns="">
      <p:transition spd="slow" advTm="9232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i="1" cap="all" dirty="0">
                <a:ln>
                  <a:solidFill>
                    <a:srgbClr val="2C2C2C"/>
                  </a:solidFill>
                </a:ln>
                <a:solidFill>
                  <a:srgbClr val="FF0000"/>
                </a:solidFill>
                <a:latin typeface="Corbel" panose="020B0503020204020204"/>
              </a:rPr>
              <a:t>Проведение внеклассной воспитательной работы </a:t>
            </a:r>
            <a:r>
              <a:rPr lang="ru-RU" sz="2800" b="1" i="1" cap="all" dirty="0" smtClean="0">
                <a:ln>
                  <a:solidFill>
                    <a:srgbClr val="2C2C2C"/>
                  </a:solidFill>
                </a:ln>
                <a:solidFill>
                  <a:srgbClr val="FF0000"/>
                </a:solidFill>
                <a:latin typeface="Corbel" panose="020B0503020204020204"/>
              </a:rPr>
              <a:t>         с  обучающимися </a:t>
            </a:r>
            <a:r>
              <a:rPr lang="ru-RU" sz="2800" b="1" i="1" cap="all" dirty="0">
                <a:ln>
                  <a:solidFill>
                    <a:srgbClr val="2C2C2C"/>
                  </a:solidFill>
                </a:ln>
                <a:solidFill>
                  <a:srgbClr val="FF0000"/>
                </a:solidFill>
                <a:latin typeface="Corbel" panose="020B0503020204020204"/>
              </a:rPr>
              <a:t>по воспитанию культуры питания и ответственности за своё здоровье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74" y="1825625"/>
            <a:ext cx="10051651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937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5"/>
    </mc:Choice>
    <mc:Fallback xmlns="">
      <p:transition spd="slow" advTm="7285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6428" y="141514"/>
            <a:ext cx="10515600" cy="892629"/>
          </a:xfrm>
        </p:spPr>
        <p:txBody>
          <a:bodyPr/>
          <a:lstStyle/>
          <a:p>
            <a:pPr algn="ctr"/>
            <a:r>
              <a:rPr lang="ru-RU" sz="3200" b="1" i="1" cap="all" dirty="0" smtClean="0">
                <a:ln>
                  <a:solidFill>
                    <a:srgbClr val="2C2C2C"/>
                  </a:solidFill>
                </a:ln>
                <a:solidFill>
                  <a:srgbClr val="FF0000"/>
                </a:solidFill>
                <a:latin typeface="yandex-sans"/>
              </a:rPr>
              <a:t>Классные часы  </a:t>
            </a:r>
            <a:endParaRPr lang="ru-RU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2276">
            <a:off x="3973965" y="470898"/>
            <a:ext cx="4352925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1217">
            <a:off x="8144569" y="973351"/>
            <a:ext cx="3932237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361" y="3748088"/>
            <a:ext cx="3895725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61" y="4148845"/>
            <a:ext cx="3245128" cy="24287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7956">
            <a:off x="368565" y="410942"/>
            <a:ext cx="3387006" cy="33870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946" y="3464308"/>
            <a:ext cx="3113314" cy="3113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75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2"/>
    </mc:Choice>
    <mc:Fallback xmlns="">
      <p:transition spd="slow" advTm="3962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456" y="1"/>
            <a:ext cx="10515600" cy="1066800"/>
          </a:xfrm>
        </p:spPr>
        <p:txBody>
          <a:bodyPr/>
          <a:lstStyle/>
          <a:p>
            <a:pPr algn="ctr"/>
            <a:r>
              <a:rPr lang="ru-RU" sz="3200" b="1" i="1" cap="all" dirty="0" smtClean="0">
                <a:ln>
                  <a:solidFill>
                    <a:srgbClr val="2C2C2C"/>
                  </a:solidFill>
                </a:ln>
                <a:solidFill>
                  <a:srgbClr val="FF0000"/>
                </a:solidFill>
                <a:latin typeface="yandex-sans"/>
              </a:rPr>
              <a:t>Акции и конкурсы</a:t>
            </a:r>
            <a:endParaRPr lang="ru-RU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" y="610803"/>
            <a:ext cx="4433552" cy="3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C:\Users\Людмила Олеговна\Downloads\20210127_1137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3167">
            <a:off x="7841343" y="1000759"/>
            <a:ext cx="3889828" cy="2917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Людмила Олеговна\Downloads\PHOTO-2021-04-17-20-40-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13" y="848362"/>
            <a:ext cx="2590799" cy="259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Людмила Олеговна\Downloads\PHOTO-2021-04-17-13-38-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313" y="3701780"/>
            <a:ext cx="3624944" cy="271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C:\Users\Людмила Олеговна\Downloads\PHOTO-2021-04-17-13-36-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828" y="3602447"/>
            <a:ext cx="4125687" cy="30942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48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2"/>
    </mc:Choice>
    <mc:Fallback xmlns="">
      <p:transition spd="slow" advTm="7872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114" y="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b="1" i="1" cap="all" dirty="0">
                <a:ln>
                  <a:solidFill>
                    <a:srgbClr val="2C2C2C"/>
                  </a:solidFill>
                </a:ln>
                <a:solidFill>
                  <a:srgbClr val="FF0000"/>
                </a:solidFill>
                <a:latin typeface="Corbel" panose="020B0503020204020204"/>
              </a:rPr>
              <a:t>Викторина </a:t>
            </a:r>
            <a:br>
              <a:rPr lang="ru-RU" sz="4900" b="1" i="1" cap="all" dirty="0">
                <a:ln>
                  <a:solidFill>
                    <a:srgbClr val="2C2C2C"/>
                  </a:solidFill>
                </a:ln>
                <a:solidFill>
                  <a:srgbClr val="FF0000"/>
                </a:solidFill>
                <a:latin typeface="Corbel" panose="020B0503020204020204"/>
              </a:rPr>
            </a:br>
            <a:r>
              <a:rPr lang="ru-RU" sz="4900" b="1" i="1" cap="all" dirty="0">
                <a:ln>
                  <a:solidFill>
                    <a:srgbClr val="2C2C2C"/>
                  </a:solidFill>
                </a:ln>
                <a:solidFill>
                  <a:srgbClr val="FF0000"/>
                </a:solidFill>
                <a:latin typeface="Corbel" panose="020B0503020204020204"/>
              </a:rPr>
              <a:t>«Знатоки здорового питания»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823" t="21259" r="33700" b="24692"/>
          <a:stretch/>
        </p:blipFill>
        <p:spPr>
          <a:xfrm>
            <a:off x="662783" y="1322478"/>
            <a:ext cx="3373503" cy="3256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0665" t="22491" r="33503" b="24340"/>
          <a:stretch/>
        </p:blipFill>
        <p:spPr>
          <a:xfrm>
            <a:off x="8451770" y="1242989"/>
            <a:ext cx="3195944" cy="2666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908" y="1322478"/>
            <a:ext cx="3359746" cy="2507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C:\Users\Людмила Олеговна\Downloads\PHOTO-2021-04-17-13-34-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373" y="4161882"/>
            <a:ext cx="3237712" cy="2428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Людмила Олеговна\Downloads\PHOTO-2021-04-17-13-34-5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560" y="3909219"/>
            <a:ext cx="3084695" cy="2764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97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4"/>
    </mc:Choice>
    <mc:Fallback xmlns="">
      <p:transition spd="slow" advTm="5904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53143" y="231094"/>
            <a:ext cx="10515600" cy="1325563"/>
          </a:xfrm>
        </p:spPr>
        <p:txBody>
          <a:bodyPr/>
          <a:lstStyle/>
          <a:p>
            <a:pPr algn="ctr"/>
            <a:r>
              <a:rPr lang="ru-RU" b="1" i="1" cap="all" dirty="0">
                <a:ln>
                  <a:solidFill>
                    <a:srgbClr val="2C2C2C"/>
                  </a:solidFill>
                </a:ln>
                <a:solidFill>
                  <a:srgbClr val="FF0000"/>
                </a:solidFill>
                <a:latin typeface="Corbel" panose="020B0503020204020204"/>
              </a:rPr>
              <a:t>Конкурс рисунков </a:t>
            </a:r>
            <a:br>
              <a:rPr lang="ru-RU" b="1" i="1" cap="all" dirty="0">
                <a:ln>
                  <a:solidFill>
                    <a:srgbClr val="2C2C2C"/>
                  </a:solidFill>
                </a:ln>
                <a:solidFill>
                  <a:srgbClr val="FF0000"/>
                </a:solidFill>
                <a:latin typeface="Corbel" panose="020B0503020204020204"/>
              </a:rPr>
            </a:br>
            <a:r>
              <a:rPr lang="ru-RU" b="1" i="1" cap="all" dirty="0">
                <a:ln>
                  <a:solidFill>
                    <a:srgbClr val="2C2C2C"/>
                  </a:solidFill>
                </a:ln>
                <a:solidFill>
                  <a:srgbClr val="FF0000"/>
                </a:solidFill>
                <a:latin typeface="Corbel" panose="020B0503020204020204"/>
              </a:rPr>
              <a:t>«Мы за здоровое питание»</a:t>
            </a:r>
            <a:endParaRPr lang="ru-RU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4860"/>
            <a:ext cx="3228888" cy="239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297" y="1469569"/>
            <a:ext cx="3597275" cy="286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915" y="1469569"/>
            <a:ext cx="3962400" cy="286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27" y="4186803"/>
            <a:ext cx="3279775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792" y="-108857"/>
            <a:ext cx="3262313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462" y="3167743"/>
            <a:ext cx="2574538" cy="3408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572" y="3878827"/>
            <a:ext cx="3810000" cy="28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204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3"/>
    </mc:Choice>
    <mc:Fallback xmlns="">
      <p:transition spd="slow" advTm="5503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Людмила Олеговна\Downloads\WhatsApp Image 2021-04-19 at 13.46.0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399" y="1090669"/>
            <a:ext cx="2710541" cy="42518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Людмила Олеговна\Downloads\WhatsApp Image 2021-04-19 at 13.46.05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95" y="296252"/>
            <a:ext cx="4095319" cy="30650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Людмила Олеговна\Downloads\WhatsApp Image 2021-04-19 at 13.46.06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471" y="296253"/>
            <a:ext cx="3893373" cy="29139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Людмила Олеговна\Downloads\PHOTO-2021-04-17-17-13-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37857"/>
            <a:ext cx="2873828" cy="28738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54" y="3537857"/>
            <a:ext cx="4429990" cy="3194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869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3"/>
    </mc:Choice>
    <mc:Fallback xmlns="">
      <p:transition spd="slow" advTm="7113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114" y="183243"/>
            <a:ext cx="10515600" cy="1325563"/>
          </a:xfrm>
        </p:spPr>
        <p:txBody>
          <a:bodyPr/>
          <a:lstStyle/>
          <a:p>
            <a:pPr algn="ctr"/>
            <a:r>
              <a:rPr lang="ru-RU" b="1" i="1" cap="all" dirty="0" smtClean="0">
                <a:ln>
                  <a:solidFill>
                    <a:srgbClr val="2C2C2C"/>
                  </a:solidFill>
                </a:ln>
                <a:solidFill>
                  <a:srgbClr val="FF0000"/>
                </a:solidFill>
                <a:latin typeface="Corbel" panose="020B0503020204020204"/>
              </a:rPr>
              <a:t>Разработка памяток по здоровому питанию</a:t>
            </a:r>
            <a:endParaRPr lang="ru-RU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27" y="1798173"/>
            <a:ext cx="3826501" cy="3391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3332238"/>
            <a:ext cx="3947837" cy="3296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999" y="1508806"/>
            <a:ext cx="4090987" cy="544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528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3"/>
    </mc:Choice>
    <mc:Fallback xmlns="">
      <p:transition spd="slow" advTm="553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971" y="576716"/>
            <a:ext cx="11996057" cy="875846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800" b="1" i="1" dirty="0">
                <a:solidFill>
                  <a:srgbClr val="F2F2F2">
                    <a:lumMod val="1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Официальный сайт МБОУ «Школа № 26»  </a:t>
            </a:r>
            <a:r>
              <a:rPr lang="ru-RU" sz="2800" b="1" i="1" dirty="0" smtClean="0">
                <a:solidFill>
                  <a:srgbClr val="F2F2F2">
                    <a:lumMod val="1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800" b="1" i="1" dirty="0" smtClean="0">
                <a:solidFill>
                  <a:srgbClr val="F2F2F2">
                    <a:lumMod val="1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AU" sz="2800" b="1" i="1" dirty="0" smtClean="0">
                <a:solidFill>
                  <a:srgbClr val="F2F2F2">
                    <a:lumMod val="1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http</a:t>
            </a:r>
            <a:r>
              <a:rPr lang="en-AU" sz="2800" b="1" i="1" dirty="0">
                <a:solidFill>
                  <a:srgbClr val="F2F2F2">
                    <a:lumMod val="1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://sc26rnd.ru/goryachee-pitanie/</a:t>
            </a:r>
            <a:r>
              <a:rPr lang="ru-RU" sz="2800" b="1" i="1" dirty="0">
                <a:solidFill>
                  <a:srgbClr val="F2F2F2">
                    <a:lumMod val="1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br>
              <a:rPr lang="ru-RU" sz="2800" b="1" i="1" dirty="0">
                <a:solidFill>
                  <a:srgbClr val="F2F2F2">
                    <a:lumMod val="1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4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995" y="1365477"/>
            <a:ext cx="9648395" cy="464343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06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8"/>
    </mc:Choice>
    <mc:Fallback xmlns="">
      <p:transition spd="slow" advTm="6708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6429" y="0"/>
            <a:ext cx="10515600" cy="1325563"/>
          </a:xfrm>
        </p:spPr>
        <p:txBody>
          <a:bodyPr/>
          <a:lstStyle/>
          <a:p>
            <a:pPr algn="ctr"/>
            <a:r>
              <a:rPr lang="ru-RU" b="1" i="1" cap="all" dirty="0">
                <a:ln>
                  <a:solidFill>
                    <a:srgbClr val="2C2C2C"/>
                  </a:solidFill>
                </a:ln>
                <a:solidFill>
                  <a:srgbClr val="FF0000"/>
                </a:solidFill>
                <a:latin typeface="Corbel" panose="020B0503020204020204"/>
              </a:rPr>
              <a:t>Просмотр </a:t>
            </a:r>
            <a:r>
              <a:rPr lang="ru-RU" b="1" i="1" cap="all" dirty="0" smtClean="0">
                <a:ln>
                  <a:solidFill>
                    <a:srgbClr val="2C2C2C"/>
                  </a:solidFill>
                </a:ln>
                <a:solidFill>
                  <a:srgbClr val="FF0000"/>
                </a:solidFill>
                <a:latin typeface="Corbel" panose="020B0503020204020204"/>
              </a:rPr>
              <a:t>видеороликов По ЗОЖ</a:t>
            </a:r>
            <a:endParaRPr lang="ru-RU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1" y="860606"/>
            <a:ext cx="3363686" cy="3461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00" y="882423"/>
            <a:ext cx="5511800" cy="494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2" y="1269772"/>
            <a:ext cx="2090056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 descr="C:\Users\Людмила Олеговна\Downloads\IMG_20210127_120038_resized_20210420_1153261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171" y="3673022"/>
            <a:ext cx="4093029" cy="3069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96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5"/>
    </mc:Choice>
    <mc:Fallback xmlns="">
      <p:transition spd="slow" advTm="7285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657" y="365125"/>
            <a:ext cx="1133202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cap="all" dirty="0" smtClean="0">
                <a:ln>
                  <a:solidFill>
                    <a:srgbClr val="2C2C2C"/>
                  </a:solidFill>
                </a:ln>
                <a:solidFill>
                  <a:srgbClr val="FF0000"/>
                </a:solidFill>
                <a:latin typeface="Corbel" panose="020B0503020204020204"/>
              </a:rPr>
              <a:t>Федеральный проект </a:t>
            </a:r>
            <a:br>
              <a:rPr lang="ru-RU" b="1" i="1" cap="all" dirty="0" smtClean="0">
                <a:ln>
                  <a:solidFill>
                    <a:srgbClr val="2C2C2C"/>
                  </a:solidFill>
                </a:ln>
                <a:solidFill>
                  <a:srgbClr val="FF0000"/>
                </a:solidFill>
                <a:latin typeface="Corbel" panose="020B0503020204020204"/>
              </a:rPr>
            </a:br>
            <a:r>
              <a:rPr lang="ru-RU" b="1" i="1" cap="all" dirty="0" smtClean="0">
                <a:ln>
                  <a:solidFill>
                    <a:srgbClr val="2C2C2C"/>
                  </a:solidFill>
                </a:ln>
                <a:solidFill>
                  <a:srgbClr val="FF0000"/>
                </a:solidFill>
                <a:latin typeface="Corbel" panose="020B0503020204020204"/>
              </a:rPr>
              <a:t>«Укрепление  общественного  здоровья»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39143" y="1782082"/>
            <a:ext cx="6063343" cy="218031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обучающиеся с 5-11 класс 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прошли обучение по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санитарно-просветительской программе  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«Основы здорового питания для школьников»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0" t="15177" r="21897" b="15296"/>
          <a:stretch/>
        </p:blipFill>
        <p:spPr bwMode="auto">
          <a:xfrm rot="20369815">
            <a:off x="399653" y="3710062"/>
            <a:ext cx="3540415" cy="2450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5" t="14569" r="21853" b="15032"/>
          <a:stretch/>
        </p:blipFill>
        <p:spPr bwMode="auto">
          <a:xfrm rot="833557">
            <a:off x="7997813" y="3585818"/>
            <a:ext cx="3810773" cy="2688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925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4"/>
    </mc:Choice>
    <mc:Fallback xmlns="">
      <p:transition spd="slow" advTm="8884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i="1" cap="all" dirty="0">
                <a:ln>
                  <a:solidFill>
                    <a:srgbClr val="2C2C2C"/>
                  </a:solidFill>
                </a:ln>
                <a:solidFill>
                  <a:srgbClr val="FF0000"/>
                </a:solidFill>
                <a:latin typeface="Corbel" panose="020B0503020204020204"/>
              </a:rPr>
              <a:t>Организация работы с родителями </a:t>
            </a:r>
            <a:r>
              <a:rPr lang="ru-RU" sz="3600" b="1" i="1" cap="all" dirty="0">
                <a:ln>
                  <a:solidFill>
                    <a:srgbClr val="2C2C2C"/>
                  </a:solidFill>
                </a:ln>
                <a:solidFill>
                  <a:srgbClr val="099BDD"/>
                </a:solidFill>
                <a:latin typeface="Corbel" panose="020B0503020204020204"/>
              </a:rPr>
              <a:t/>
            </a:r>
            <a:br>
              <a:rPr lang="ru-RU" sz="3600" b="1" i="1" cap="all" dirty="0">
                <a:ln>
                  <a:solidFill>
                    <a:srgbClr val="2C2C2C"/>
                  </a:solidFill>
                </a:ln>
                <a:solidFill>
                  <a:srgbClr val="099BDD"/>
                </a:solidFill>
                <a:latin typeface="Corbel" panose="020B0503020204020204"/>
              </a:rPr>
            </a:br>
            <a:r>
              <a:rPr lang="ru-RU" sz="3200" b="1" i="1" cap="all" dirty="0">
                <a:ln>
                  <a:solidFill>
                    <a:srgbClr val="2C2C2C"/>
                  </a:solidFill>
                </a:ln>
                <a:solidFill>
                  <a:srgbClr val="099BDD"/>
                </a:solidFill>
                <a:latin typeface="Corbel" panose="020B0503020204020204"/>
              </a:rPr>
              <a:t>по пропаганде здорового питания детей и подростков</a:t>
            </a:r>
            <a:endParaRPr lang="ru-RU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774" y="2127939"/>
            <a:ext cx="3523793" cy="859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1167"/>
            <a:ext cx="51514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315" y="5410311"/>
            <a:ext cx="51514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72" y="1338148"/>
            <a:ext cx="4336345" cy="2439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720" y="3933483"/>
            <a:ext cx="4360309" cy="2627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7" name="Picture 7" descr="C:\Users\Людмила Олеговна\Downloads\WhatsApp Image 2021-04-21 at 09.18.49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6" b="8640"/>
          <a:stretch/>
        </p:blipFill>
        <p:spPr bwMode="auto">
          <a:xfrm>
            <a:off x="5374898" y="1851814"/>
            <a:ext cx="1835854" cy="268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43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0"/>
    </mc:Choice>
    <mc:Fallback xmlns="">
      <p:transition spd="slow" advTm="687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3EDA218-5792-4E65-BA5F-33F37AB79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1" y="327703"/>
            <a:ext cx="11430000" cy="2589669"/>
          </a:xfrm>
        </p:spPr>
        <p:txBody>
          <a:bodyPr>
            <a:normAutofit/>
          </a:bodyPr>
          <a:lstStyle/>
          <a:p>
            <a:r>
              <a:rPr lang="ru-RU" sz="2200" dirty="0">
                <a:solidFill>
                  <a:srgbClr val="002060"/>
                </a:solidFill>
                <a:latin typeface="Brush Script MT" panose="03060802040406070304" pitchFamily="66" charset="0"/>
              </a:rPr>
              <a:t>м</a:t>
            </a:r>
            <a:r>
              <a:rPr lang="ru-RU" sz="2200" dirty="0" smtClean="0">
                <a:solidFill>
                  <a:srgbClr val="002060"/>
                </a:solidFill>
                <a:latin typeface="Brush Script MT" panose="03060802040406070304" pitchFamily="66" charset="0"/>
              </a:rPr>
              <a:t>униципальное бюджетное общеобразовательное учреждение «Школа № 26» </a:t>
            </a:r>
            <a:br>
              <a:rPr lang="ru-RU" sz="2200" dirty="0" smtClean="0">
                <a:solidFill>
                  <a:srgbClr val="002060"/>
                </a:solidFill>
                <a:latin typeface="Brush Script MT" panose="03060802040406070304" pitchFamily="66" charset="0"/>
              </a:rPr>
            </a:br>
            <a:r>
              <a:rPr lang="ru-RU" sz="2200" dirty="0">
                <a:solidFill>
                  <a:srgbClr val="002060"/>
                </a:solidFill>
                <a:latin typeface="Brush Script MT" panose="03060802040406070304" pitchFamily="66" charset="0"/>
              </a:rPr>
              <a:t/>
            </a:r>
            <a:br>
              <a:rPr lang="ru-RU" sz="2200" dirty="0">
                <a:solidFill>
                  <a:srgbClr val="002060"/>
                </a:solidFill>
                <a:latin typeface="Brush Script MT" panose="03060802040406070304" pitchFamily="66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Brush Script MT" panose="03060802040406070304" pitchFamily="66" charset="0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Brush Script MT" panose="03060802040406070304" pitchFamily="66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Brush Script MT" panose="03060802040406070304" pitchFamily="66" charset="0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Brush Script MT" panose="03060802040406070304" pitchFamily="66" charset="0"/>
              </a:rPr>
            </a:br>
            <a:r>
              <a:rPr lang="ru-RU" sz="8800" dirty="0" smtClean="0">
                <a:solidFill>
                  <a:srgbClr val="002060"/>
                </a:solidFill>
                <a:latin typeface="Brush Script MT" panose="03060802040406070304" pitchFamily="66" charset="0"/>
              </a:rPr>
              <a:t>Спасибо за внимание!</a:t>
            </a:r>
            <a:endParaRPr lang="ru-RU" sz="88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57" y="3298369"/>
            <a:ext cx="5348853" cy="2746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Людмила Олеговна\Downloads\WhatsApp Image 2021-04-21 at 10.51.01 (1)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" t="18065"/>
          <a:stretch/>
        </p:blipFill>
        <p:spPr bwMode="auto">
          <a:xfrm>
            <a:off x="7597110" y="3246398"/>
            <a:ext cx="2428631" cy="285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26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9"/>
    </mc:Choice>
    <mc:Fallback xmlns="">
      <p:transition spd="slow" advTm="655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315" y="5175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i="1" cap="all" dirty="0" smtClean="0">
                <a:ln>
                  <a:solidFill>
                    <a:srgbClr val="2C2C2C"/>
                  </a:solidFill>
                </a:ln>
                <a:solidFill>
                  <a:srgbClr val="FF0000"/>
                </a:solidFill>
                <a:latin typeface="yandex-sans"/>
              </a:rPr>
              <a:t>Локальные акты регламентирующие обеспечение горячим питанием обучающихся МБОУ «Школа № 26»</a:t>
            </a:r>
            <a:r>
              <a:rPr lang="ru-RU" sz="3200" b="1" i="1" cap="all" dirty="0">
                <a:ln>
                  <a:solidFill>
                    <a:srgbClr val="2C2C2C"/>
                  </a:solidFill>
                </a:ln>
                <a:solidFill>
                  <a:srgbClr val="FF0000"/>
                </a:solidFill>
                <a:latin typeface="yandex-sans"/>
              </a:rPr>
              <a:t/>
            </a:r>
            <a:br>
              <a:rPr lang="ru-RU" sz="3200" b="1" i="1" cap="all" dirty="0">
                <a:ln>
                  <a:solidFill>
                    <a:srgbClr val="2C2C2C"/>
                  </a:solidFill>
                </a:ln>
                <a:solidFill>
                  <a:srgbClr val="FF0000"/>
                </a:solidFill>
                <a:latin typeface="yandex-san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629683"/>
            <a:ext cx="11647713" cy="3399517"/>
          </a:xfrm>
        </p:spPr>
        <p:txBody>
          <a:bodyPr/>
          <a:lstStyle/>
          <a:p>
            <a:r>
              <a:rPr lang="ru-RU" dirty="0">
                <a:solidFill>
                  <a:srgbClr val="252525"/>
                </a:solidFill>
                <a:latin typeface="Oxygen"/>
                <a:hlinkClick r:id="rId2"/>
              </a:rPr>
              <a:t>Приказ №  251 от </a:t>
            </a:r>
            <a:r>
              <a:rPr lang="ru-RU" dirty="0" smtClean="0">
                <a:solidFill>
                  <a:srgbClr val="252525"/>
                </a:solidFill>
                <a:latin typeface="Oxygen"/>
                <a:hlinkClick r:id="rId2"/>
              </a:rPr>
              <a:t>31.08.2020 г.  «Об </a:t>
            </a:r>
            <a:r>
              <a:rPr lang="ru-RU" dirty="0">
                <a:solidFill>
                  <a:srgbClr val="252525"/>
                </a:solidFill>
                <a:latin typeface="Oxygen"/>
                <a:hlinkClick r:id="rId2"/>
              </a:rPr>
              <a:t>организации питания </a:t>
            </a:r>
            <a:r>
              <a:rPr lang="ru-RU" dirty="0" smtClean="0">
                <a:solidFill>
                  <a:srgbClr val="252525"/>
                </a:solidFill>
                <a:latin typeface="Oxygen"/>
                <a:hlinkClick r:id="rId2"/>
              </a:rPr>
              <a:t>в МБОУ «Школа № 26» в 2020-2021 </a:t>
            </a:r>
            <a:r>
              <a:rPr lang="ru-RU" dirty="0">
                <a:solidFill>
                  <a:srgbClr val="252525"/>
                </a:solidFill>
                <a:latin typeface="Oxygen"/>
                <a:hlinkClick r:id="rId2"/>
              </a:rPr>
              <a:t>учебном </a:t>
            </a:r>
            <a:r>
              <a:rPr lang="ru-RU" dirty="0" smtClean="0">
                <a:solidFill>
                  <a:srgbClr val="252525"/>
                </a:solidFill>
                <a:latin typeface="Oxygen"/>
                <a:hlinkClick r:id="rId2"/>
              </a:rPr>
              <a:t>году;</a:t>
            </a:r>
            <a:endParaRPr lang="ru-RU" dirty="0">
              <a:solidFill>
                <a:srgbClr val="252525"/>
              </a:solidFill>
              <a:latin typeface="Oxygen"/>
              <a:hlinkClick r:id="rId2"/>
            </a:endParaRPr>
          </a:p>
          <a:p>
            <a:r>
              <a:rPr lang="ru-RU" dirty="0" smtClean="0">
                <a:solidFill>
                  <a:srgbClr val="252525"/>
                </a:solidFill>
                <a:latin typeface="Oxygen"/>
                <a:hlinkClick r:id="rId2"/>
              </a:rPr>
              <a:t>Порядок организации питания обучающихся МБОУ «Школа № 26»;</a:t>
            </a:r>
          </a:p>
          <a:p>
            <a:r>
              <a:rPr lang="ru-RU" dirty="0" smtClean="0">
                <a:solidFill>
                  <a:srgbClr val="252525"/>
                </a:solidFill>
                <a:latin typeface="Oxygen"/>
                <a:hlinkClick r:id="rId2"/>
              </a:rPr>
              <a:t>Положение о выплате компенсации питания детям с ОВЗ;</a:t>
            </a:r>
          </a:p>
          <a:p>
            <a:r>
              <a:rPr lang="ru-RU" dirty="0" smtClean="0">
                <a:solidFill>
                  <a:srgbClr val="252525"/>
                </a:solidFill>
                <a:latin typeface="Oxygen"/>
                <a:hlinkClick r:id="rId2"/>
              </a:rPr>
              <a:t>Положение </a:t>
            </a:r>
            <a:r>
              <a:rPr lang="ru-RU" dirty="0">
                <a:solidFill>
                  <a:srgbClr val="252525"/>
                </a:solidFill>
                <a:latin typeface="Oxygen"/>
                <a:hlinkClick r:id="rId2"/>
              </a:rPr>
              <a:t>о родительском </a:t>
            </a:r>
            <a:r>
              <a:rPr lang="ru-RU" dirty="0" smtClean="0">
                <a:solidFill>
                  <a:srgbClr val="252525"/>
                </a:solidFill>
                <a:latin typeface="Oxygen"/>
                <a:hlinkClick r:id="rId2"/>
              </a:rPr>
              <a:t>контроле за питанием </a:t>
            </a:r>
            <a:r>
              <a:rPr lang="ru-RU" dirty="0">
                <a:solidFill>
                  <a:srgbClr val="252525"/>
                </a:solidFill>
                <a:latin typeface="Oxygen"/>
                <a:hlinkClick r:id="rId2"/>
              </a:rPr>
              <a:t>в МБОУ Школа № </a:t>
            </a:r>
            <a:r>
              <a:rPr lang="ru-RU" dirty="0" smtClean="0">
                <a:solidFill>
                  <a:srgbClr val="252525"/>
                </a:solidFill>
                <a:latin typeface="Oxygen"/>
                <a:hlinkClick r:id="rId2"/>
              </a:rPr>
              <a:t>26</a:t>
            </a:r>
            <a:r>
              <a:rPr lang="ru-RU" dirty="0" smtClean="0">
                <a:solidFill>
                  <a:srgbClr val="252525"/>
                </a:solidFill>
                <a:latin typeface="Oxygen"/>
              </a:rPr>
              <a:t>.</a:t>
            </a:r>
          </a:p>
          <a:p>
            <a:endParaRPr lang="ru-RU" dirty="0" smtClean="0">
              <a:solidFill>
                <a:srgbClr val="252525"/>
              </a:solidFill>
              <a:latin typeface="Oxygen"/>
            </a:endParaRPr>
          </a:p>
          <a:p>
            <a:endParaRPr lang="ru-RU" dirty="0"/>
          </a:p>
        </p:txBody>
      </p:sp>
      <p:pic>
        <p:nvPicPr>
          <p:cNvPr id="21506" name="Picture 2" descr="C:\Users\Людмила Олеговна\Downloads\WhatsApp Image 2021-04-20 at 09.28.12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809" y="4169646"/>
            <a:ext cx="3052991" cy="228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Людмила Олеговна\Downloads\WhatsApp Image 2021-04-20 at 09.28.1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05751" y="4169647"/>
            <a:ext cx="3052991" cy="228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Людмила Олеговна\Downloads\WhatsApp Image 2021-04-20 at 09.29.5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002" y="4169647"/>
            <a:ext cx="1659484" cy="240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33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25"/>
    </mc:Choice>
    <mc:Fallback xmlns="">
      <p:transition spd="slow" advTm="1252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450286" cy="1028246"/>
          </a:xfrm>
        </p:spPr>
        <p:txBody>
          <a:bodyPr>
            <a:normAutofit/>
          </a:bodyPr>
          <a:lstStyle/>
          <a:p>
            <a:pPr algn="ctr"/>
            <a:r>
              <a:rPr lang="ru-RU" sz="3200" b="1" i="1" cap="all" dirty="0" smtClean="0">
                <a:ln>
                  <a:solidFill>
                    <a:srgbClr val="2C2C2C"/>
                  </a:solidFill>
                </a:ln>
                <a:solidFill>
                  <a:srgbClr val="FF0000"/>
                </a:solidFill>
                <a:latin typeface="yandex-sans"/>
              </a:rPr>
              <a:t>Школьная столовая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00943" y="1382486"/>
            <a:ext cx="8022771" cy="4359049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333333"/>
                </a:solidFill>
                <a:latin typeface="Oxygen"/>
                <a:cs typeface="Mongolian Baiti" panose="03000500000000000000" pitchFamily="66" charset="0"/>
              </a:rPr>
              <a:t>Школьная столовая оборудована</a:t>
            </a:r>
            <a:r>
              <a:rPr lang="ru-RU" sz="2000" b="1" dirty="0" smtClean="0">
                <a:solidFill>
                  <a:srgbClr val="333333"/>
                </a:solidFill>
                <a:latin typeface="Oxygen"/>
                <a:cs typeface="Mongolian Baiti" panose="03000500000000000000" pitchFamily="66" charset="0"/>
              </a:rPr>
              <a:t>:</a:t>
            </a:r>
          </a:p>
          <a:p>
            <a:pPr marL="0" indent="0" algn="ctr">
              <a:buNone/>
            </a:pPr>
            <a:r>
              <a:rPr lang="ru-RU" sz="2000" dirty="0" smtClean="0">
                <a:solidFill>
                  <a:srgbClr val="333333"/>
                </a:solidFill>
                <a:latin typeface="Oxygen"/>
              </a:rPr>
              <a:t> </a:t>
            </a:r>
            <a:r>
              <a:rPr lang="ru-RU" sz="2000" dirty="0">
                <a:solidFill>
                  <a:srgbClr val="333333"/>
                </a:solidFill>
                <a:latin typeface="Oxygen"/>
              </a:rPr>
              <a:t>Обеденным залом (168,8 </a:t>
            </a:r>
            <a:r>
              <a:rPr lang="ru-RU" sz="2000" dirty="0" err="1">
                <a:solidFill>
                  <a:srgbClr val="333333"/>
                </a:solidFill>
                <a:latin typeface="Oxygen"/>
              </a:rPr>
              <a:t>кв.м</a:t>
            </a:r>
            <a:r>
              <a:rPr lang="ru-RU" sz="2000" dirty="0" smtClean="0">
                <a:solidFill>
                  <a:srgbClr val="333333"/>
                </a:solidFill>
                <a:latin typeface="Oxygen"/>
              </a:rPr>
              <a:t>.)</a:t>
            </a:r>
          </a:p>
          <a:p>
            <a:pPr marL="0" indent="0" algn="ctr">
              <a:buNone/>
            </a:pPr>
            <a:r>
              <a:rPr lang="ru-RU" sz="2000" dirty="0" smtClean="0">
                <a:solidFill>
                  <a:srgbClr val="333333"/>
                </a:solidFill>
                <a:latin typeface="Oxygen"/>
              </a:rPr>
              <a:t>Буфетом</a:t>
            </a:r>
          </a:p>
          <a:p>
            <a:pPr marL="0" indent="0" algn="ctr">
              <a:buNone/>
            </a:pPr>
            <a:r>
              <a:rPr lang="ru-RU" sz="2000" dirty="0" smtClean="0">
                <a:solidFill>
                  <a:srgbClr val="333333"/>
                </a:solidFill>
                <a:latin typeface="Oxygen"/>
              </a:rPr>
              <a:t> Залом для </a:t>
            </a:r>
            <a:r>
              <a:rPr lang="ru-RU" sz="2000" dirty="0">
                <a:solidFill>
                  <a:srgbClr val="333333"/>
                </a:solidFill>
                <a:latin typeface="Oxygen"/>
              </a:rPr>
              <a:t>приготовления </a:t>
            </a:r>
            <a:r>
              <a:rPr lang="ru-RU" sz="2000" dirty="0" smtClean="0">
                <a:solidFill>
                  <a:srgbClr val="333333"/>
                </a:solidFill>
                <a:latin typeface="Oxygen"/>
              </a:rPr>
              <a:t>пищи</a:t>
            </a:r>
          </a:p>
          <a:p>
            <a:pPr marL="0" indent="0" algn="ctr">
              <a:buNone/>
            </a:pPr>
            <a:r>
              <a:rPr lang="ru-RU" sz="2000" dirty="0" smtClean="0">
                <a:solidFill>
                  <a:srgbClr val="333333"/>
                </a:solidFill>
                <a:latin typeface="Oxygen"/>
              </a:rPr>
              <a:t> </a:t>
            </a:r>
            <a:r>
              <a:rPr lang="ru-RU" sz="2000" dirty="0">
                <a:solidFill>
                  <a:srgbClr val="333333"/>
                </a:solidFill>
                <a:latin typeface="Oxygen"/>
              </a:rPr>
              <a:t>Складскими и подсобными </a:t>
            </a:r>
            <a:r>
              <a:rPr lang="ru-RU" sz="2000" dirty="0" smtClean="0">
                <a:solidFill>
                  <a:srgbClr val="333333"/>
                </a:solidFill>
                <a:latin typeface="Oxygen"/>
              </a:rPr>
              <a:t>помещениями</a:t>
            </a:r>
            <a:endParaRPr lang="ru-RU" sz="2000" dirty="0">
              <a:solidFill>
                <a:srgbClr val="333333"/>
              </a:solidFill>
              <a:latin typeface="Oxygen"/>
            </a:endParaRP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2226"/>
            <a:ext cx="3492791" cy="355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Людмила Олеговна\Downloads\IMG-20210419-WA0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9" y="923243"/>
            <a:ext cx="2547256" cy="19104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Людмила Олеговна\Downloads\WhatsApp Image 2021-04-19 at 13.31.25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371" y="492048"/>
            <a:ext cx="1317171" cy="2341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Людмила Олеговна\Downloads\WhatsApp Image 2021-04-19 at 13.30.2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459" y="1081235"/>
            <a:ext cx="1284514" cy="2283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Людмила Олеговна\Downloads\WhatsApp Image 2021-04-19 at 13.33.02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970" y="3592287"/>
            <a:ext cx="1701741" cy="2966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853" y="3592286"/>
            <a:ext cx="2225082" cy="2966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C:\Users\Людмила Олеговна\Downloads\WhatsApp Image 2021-04-19 at 13.33.15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542" y="3592286"/>
            <a:ext cx="1668811" cy="296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Людмила Олеговна\Downloads\WhatsApp Image 2021-04-19 at 13.38.35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229" y="3592286"/>
            <a:ext cx="1981200" cy="2966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49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97"/>
    </mc:Choice>
    <mc:Fallback xmlns="">
      <p:transition spd="slow" advTm="12097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992" y="82096"/>
            <a:ext cx="1196702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cap="all" dirty="0">
                <a:ln>
                  <a:solidFill>
                    <a:srgbClr val="2C2C2C"/>
                  </a:solidFill>
                </a:ln>
                <a:solidFill>
                  <a:srgbClr val="FF0000"/>
                </a:solidFill>
                <a:latin typeface="yandex-sans"/>
              </a:rPr>
              <a:t>Соблюдение санитарно-эпидемиологических требований </a:t>
            </a:r>
            <a:r>
              <a:rPr lang="ru-RU" sz="3200" b="1" i="1" cap="all" dirty="0">
                <a:ln>
                  <a:solidFill>
                    <a:srgbClr val="2C2C2C"/>
                  </a:solidFill>
                </a:ln>
                <a:solidFill>
                  <a:srgbClr val="FF0000"/>
                </a:solidFill>
                <a:latin typeface="yandex-sans"/>
              </a:rPr>
              <a:t>к организации питания </a:t>
            </a:r>
            <a:r>
              <a:rPr lang="ru-RU" sz="3200" b="1" i="1" cap="all" dirty="0" smtClean="0">
                <a:ln>
                  <a:solidFill>
                    <a:srgbClr val="2C2C2C"/>
                  </a:solidFill>
                </a:ln>
                <a:solidFill>
                  <a:srgbClr val="FF0000"/>
                </a:solidFill>
                <a:latin typeface="yandex-sans"/>
              </a:rPr>
              <a:t>обучающихся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087" y="1537663"/>
            <a:ext cx="5638799" cy="238694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dirty="0" smtClean="0">
                <a:latin typeface="Times New Roman"/>
                <a:ea typeface="Calibri"/>
              </a:rPr>
              <a:t>муниципальное </a:t>
            </a:r>
            <a:r>
              <a:rPr lang="ru-RU" sz="2400" dirty="0">
                <a:latin typeface="Times New Roman"/>
                <a:ea typeface="Calibri"/>
              </a:rPr>
              <a:t>бюджетное  общеобразовательное учреждение </a:t>
            </a:r>
            <a:r>
              <a:rPr lang="ru-RU" sz="2400" dirty="0" smtClean="0">
                <a:latin typeface="Times New Roman"/>
                <a:ea typeface="Calibri"/>
              </a:rPr>
              <a:t>"Школа № 26" </a:t>
            </a:r>
          </a:p>
          <a:p>
            <a:pPr marL="0" indent="0" algn="ctr">
              <a:buNone/>
            </a:pPr>
            <a:r>
              <a:rPr lang="ru-RU" sz="2400" dirty="0" smtClean="0">
                <a:latin typeface="Times New Roman"/>
                <a:ea typeface="Calibri"/>
              </a:rPr>
              <a:t>располагает материально-технической базой позволяющей организовать для обучающихся и сотрудников школы  двухразовое горячее питание.</a:t>
            </a:r>
          </a:p>
          <a:p>
            <a:pPr marL="0" indent="0" algn="ctr">
              <a:buNone/>
            </a:pPr>
            <a:endParaRPr lang="ru-RU" sz="2400" dirty="0">
              <a:latin typeface="Times New Roman"/>
              <a:ea typeface="Calibri"/>
            </a:endParaRPr>
          </a:p>
          <a:p>
            <a:pPr algn="ctr"/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257" y="4463143"/>
            <a:ext cx="2903822" cy="217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731" y="1537664"/>
            <a:ext cx="3305551" cy="2479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5068" y="4169228"/>
            <a:ext cx="88691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</a:t>
            </a:r>
            <a:r>
              <a:rPr lang="ru-RU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столовой МБОУ «Школа № 26» соответствует санитарно- эпидемиологическим правилам, в 2020 году столовая была укомплектована современным технологическим оборудованием: </a:t>
            </a:r>
            <a:r>
              <a:rPr lang="ru-RU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пароконвектоматом</a:t>
            </a:r>
            <a:r>
              <a:rPr lang="ru-RU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6-комфорочной плитой, холодильным оборудованием, пищеварочным котлом, миксером </a:t>
            </a:r>
            <a:r>
              <a:rPr lang="ru-RU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Robot</a:t>
            </a:r>
            <a:r>
              <a:rPr lang="ru-RU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Coupe</a:t>
            </a:r>
            <a:r>
              <a:rPr lang="ru-RU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полностью заменена линия раздачи (5 прилавков</a:t>
            </a:r>
            <a:r>
              <a:rPr lang="ru-RU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ru-RU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 столовая оборудована новой мебелью (столы и стулья) на 120 посадочных мест, 8 умывальников с жидким мылом, 2 электросушилки рук.</a:t>
            </a:r>
            <a:endParaRPr lang="ru-RU" b="0" i="0" dirty="0">
              <a:solidFill>
                <a:schemeClr val="tx2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C:\Users\Людмила Олеговна\Downloads\IMG_20210122_102445_resized_20210419_100705879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457" y="1537663"/>
            <a:ext cx="2065621" cy="275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15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50"/>
    </mc:Choice>
    <mc:Fallback xmlns="">
      <p:transition spd="slow" advTm="2115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314" y="0"/>
            <a:ext cx="10515600" cy="1325563"/>
          </a:xfrm>
        </p:spPr>
        <p:txBody>
          <a:bodyPr/>
          <a:lstStyle/>
          <a:p>
            <a:pPr algn="ctr"/>
            <a:r>
              <a:rPr lang="ru-RU" sz="3200" b="1" i="1" cap="all" dirty="0">
                <a:ln>
                  <a:solidFill>
                    <a:srgbClr val="2C2C2C"/>
                  </a:solidFill>
                </a:ln>
                <a:solidFill>
                  <a:srgbClr val="FF0000"/>
                </a:solidFill>
                <a:latin typeface="yandex-sans"/>
              </a:rPr>
              <a:t>Сведения об организаторе питания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0600" y="954767"/>
            <a:ext cx="9507527" cy="53262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b="1" i="1" dirty="0" smtClean="0">
              <a:solidFill>
                <a:schemeClr val="tx2">
                  <a:lumMod val="10000"/>
                </a:schemeClr>
              </a:solidFill>
              <a:latin typeface="PTSans"/>
            </a:endParaRPr>
          </a:p>
          <a:p>
            <a:pPr marL="0" indent="0" algn="ctr">
              <a:buNone/>
            </a:pPr>
            <a:r>
              <a:rPr lang="ru-RU" b="1" i="1" dirty="0" smtClean="0">
                <a:solidFill>
                  <a:schemeClr val="tx2">
                    <a:lumMod val="10000"/>
                  </a:schemeClr>
                </a:solidFill>
                <a:latin typeface="PTSans"/>
              </a:rPr>
              <a:t>ООО </a:t>
            </a:r>
            <a:r>
              <a:rPr lang="ru-RU" b="1" i="1" dirty="0">
                <a:solidFill>
                  <a:schemeClr val="tx2">
                    <a:lumMod val="10000"/>
                  </a:schemeClr>
                </a:solidFill>
                <a:latin typeface="PTSans"/>
              </a:rPr>
              <a:t>«</a:t>
            </a:r>
            <a:r>
              <a:rPr lang="ru-RU" b="1" i="1" dirty="0" err="1">
                <a:solidFill>
                  <a:schemeClr val="tx2">
                    <a:lumMod val="10000"/>
                  </a:schemeClr>
                </a:solidFill>
                <a:latin typeface="PTSans"/>
              </a:rPr>
              <a:t>Оптима</a:t>
            </a:r>
            <a:r>
              <a:rPr lang="ru-RU" b="1" i="1" dirty="0">
                <a:solidFill>
                  <a:schemeClr val="tx2">
                    <a:lumMod val="10000"/>
                  </a:schemeClr>
                </a:solidFill>
                <a:latin typeface="PTSans"/>
              </a:rPr>
              <a:t>»</a:t>
            </a:r>
          </a:p>
          <a:p>
            <a:pPr marL="0" indent="0" algn="ctr">
              <a:buNone/>
            </a:pPr>
            <a:r>
              <a:rPr lang="ru-RU" sz="2000" b="1" i="1" dirty="0">
                <a:solidFill>
                  <a:schemeClr val="tx2">
                    <a:lumMod val="10000"/>
                  </a:schemeClr>
                </a:solidFill>
                <a:latin typeface="PTSans"/>
              </a:rPr>
              <a:t>Адрес: 344111, г. Ростов-на-Дону, </a:t>
            </a:r>
            <a:endParaRPr lang="ru-RU" sz="2000" b="1" i="1" dirty="0" smtClean="0">
              <a:solidFill>
                <a:schemeClr val="tx2">
                  <a:lumMod val="10000"/>
                </a:schemeClr>
              </a:solidFill>
              <a:latin typeface="PTSans"/>
            </a:endParaRPr>
          </a:p>
          <a:p>
            <a:pPr marL="0" indent="0" algn="ctr">
              <a:buNone/>
            </a:pPr>
            <a:r>
              <a:rPr lang="ru-RU" sz="2000" b="1" i="1" dirty="0" err="1" smtClean="0">
                <a:solidFill>
                  <a:schemeClr val="tx2">
                    <a:lumMod val="10000"/>
                  </a:schemeClr>
                </a:solidFill>
                <a:latin typeface="PTSans"/>
              </a:rPr>
              <a:t>пр-кт</a:t>
            </a:r>
            <a:r>
              <a:rPr lang="ru-RU" sz="2000" b="1" i="1" dirty="0" smtClean="0">
                <a:solidFill>
                  <a:schemeClr val="tx2">
                    <a:lumMod val="10000"/>
                  </a:schemeClr>
                </a:solidFill>
                <a:latin typeface="PTSans"/>
              </a:rPr>
              <a:t> </a:t>
            </a:r>
            <a:r>
              <a:rPr lang="ru-RU" sz="2000" b="1" i="1" dirty="0">
                <a:solidFill>
                  <a:schemeClr val="tx2">
                    <a:lumMod val="10000"/>
                  </a:schemeClr>
                </a:solidFill>
                <a:latin typeface="PTSans"/>
              </a:rPr>
              <a:t>40-летия Победы, 73/1</a:t>
            </a:r>
          </a:p>
          <a:p>
            <a:pPr marL="0" indent="0" algn="ctr">
              <a:buNone/>
            </a:pPr>
            <a:r>
              <a:rPr lang="ru-RU" sz="2000" b="1" i="1" dirty="0">
                <a:solidFill>
                  <a:schemeClr val="tx2">
                    <a:lumMod val="10000"/>
                  </a:schemeClr>
                </a:solidFill>
                <a:latin typeface="PTSans"/>
              </a:rPr>
              <a:t>тел/факс: (863) 257-27-06</a:t>
            </a:r>
          </a:p>
          <a:p>
            <a:pPr marL="0" indent="0" algn="ctr">
              <a:buNone/>
            </a:pPr>
            <a:r>
              <a:rPr lang="ru-RU" sz="2000" b="1" i="1" dirty="0">
                <a:solidFill>
                  <a:schemeClr val="tx2">
                    <a:lumMod val="10000"/>
                  </a:schemeClr>
                </a:solidFill>
                <a:latin typeface="PTSans"/>
              </a:rPr>
              <a:t>Генеральный директор: М.Ф. </a:t>
            </a:r>
            <a:r>
              <a:rPr lang="ru-RU" sz="2000" b="1" i="1" dirty="0" smtClean="0">
                <a:solidFill>
                  <a:schemeClr val="tx2">
                    <a:lumMod val="10000"/>
                  </a:schemeClr>
                </a:solidFill>
                <a:latin typeface="PTSans"/>
              </a:rPr>
              <a:t>Марченко</a:t>
            </a:r>
          </a:p>
          <a:p>
            <a:pPr marL="0" indent="0" algn="ctr">
              <a:buNone/>
            </a:pPr>
            <a:endParaRPr lang="ru-RU" sz="2000" b="1" i="1" dirty="0">
              <a:solidFill>
                <a:schemeClr val="tx2">
                  <a:lumMod val="10000"/>
                </a:schemeClr>
              </a:solidFill>
              <a:latin typeface="PTSans"/>
            </a:endParaRPr>
          </a:p>
          <a:p>
            <a:pPr marL="0" indent="0" algn="ctr"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Школьная столовая </a:t>
            </a:r>
          </a:p>
          <a:p>
            <a:pPr marL="0" indent="0" algn="ctr"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укомплектована </a:t>
            </a:r>
          </a:p>
          <a:p>
            <a:pPr marL="0" indent="0" algn="ctr"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квалифицированными кадрами.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7410" name="Picture 2" descr="C:\Users\Людмила Олеговна\Downloads\WhatsApp Image 2021-04-20 at 09.23.3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997" y="1889656"/>
            <a:ext cx="3387746" cy="254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Людмила Олеговна\Downloads\WhatsApp Image 2021-04-20 at 09.23.0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72" y="1608670"/>
            <a:ext cx="2653657" cy="353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26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4"/>
    </mc:Choice>
    <mc:Fallback xmlns="">
      <p:transition spd="slow" advTm="10994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2488" y="103869"/>
            <a:ext cx="10515600" cy="843188"/>
          </a:xfrm>
        </p:spPr>
        <p:txBody>
          <a:bodyPr/>
          <a:lstStyle/>
          <a:p>
            <a:pPr algn="ctr"/>
            <a:r>
              <a:rPr lang="ru-RU" sz="3200" b="1" i="1" cap="all" dirty="0" smtClean="0">
                <a:ln>
                  <a:solidFill>
                    <a:srgbClr val="2C2C2C"/>
                  </a:solidFill>
                </a:ln>
                <a:solidFill>
                  <a:srgbClr val="FF0000"/>
                </a:solidFill>
                <a:latin typeface="yandex-sans"/>
              </a:rPr>
              <a:t>Питание обучающихся </a:t>
            </a:r>
            <a:endParaRPr lang="ru-RU" dirty="0"/>
          </a:p>
        </p:txBody>
      </p:sp>
      <p:pic>
        <p:nvPicPr>
          <p:cNvPr id="5122" name="Picture 2" descr="C:\Users\Людмила Олеговна\Downloads\IMG-20210419-WA00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40"/>
          <a:stretch/>
        </p:blipFill>
        <p:spPr bwMode="auto">
          <a:xfrm>
            <a:off x="108856" y="863287"/>
            <a:ext cx="2449286" cy="34456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2610097" y="805543"/>
            <a:ext cx="9590315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Бесплатное горячее питание в 2020-2021 учебном году  получают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школьники: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1-4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 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завтраки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для детей, которые обучаются в 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первую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смену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·обучающиеся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ОВЗ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получают бесплатно 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завтраки и обеды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00000"/>
              </a:lnSpc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5-11 классов, проживающие в семьях со среднедушевым доходом, размер которого ниже величины прожиточного минимума, установленного в Ростовской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endParaRPr lang="ru-RU" sz="2400" dirty="0" smtClean="0"/>
          </a:p>
          <a:p>
            <a:pPr marL="0" indent="0" algn="ctr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  2021  года получают бесплатное горячее питание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180 школьников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1-4 классов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ОВЗ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 обучающихся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5-11 классов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малообеспеченных семей.</a:t>
            </a:r>
          </a:p>
          <a:p>
            <a:pPr marL="0" indent="0" algn="ctr">
              <a:buNone/>
            </a:pPr>
            <a:endParaRPr lang="ru-RU" sz="1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8663"/>
            <a:ext cx="3304313" cy="229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 descr="C:\Users\Людмила Олеговна\Downloads\WhatsApp Image 2021-04-18 at 14.39.29 (3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69" y="4582886"/>
            <a:ext cx="2954974" cy="1969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Людмила Олеговна\Downloads\WhatsApp Image 2021-04-18 at 14.39.29 (2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054" y="3167742"/>
            <a:ext cx="2457451" cy="3276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Людмила Олеговна\Downloads\WhatsApp Image 2021-04-18 at 14.39.29 (1)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507" y="3173023"/>
            <a:ext cx="2457691" cy="3276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30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37"/>
    </mc:Choice>
    <mc:Fallback xmlns="">
      <p:transition spd="slow" advTm="13737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451" y="0"/>
            <a:ext cx="10515600" cy="1017361"/>
          </a:xfrm>
        </p:spPr>
        <p:txBody>
          <a:bodyPr/>
          <a:lstStyle/>
          <a:p>
            <a:pPr algn="ctr"/>
            <a:r>
              <a:rPr lang="ru-RU" sz="3200" b="1" i="1" cap="all" dirty="0" smtClean="0">
                <a:ln>
                  <a:solidFill>
                    <a:srgbClr val="2C2C2C"/>
                  </a:solidFill>
                </a:ln>
                <a:solidFill>
                  <a:srgbClr val="FF0000"/>
                </a:solidFill>
                <a:latin typeface="yandex-sans"/>
              </a:rPr>
              <a:t>циклическое </a:t>
            </a:r>
            <a:r>
              <a:rPr lang="ru-RU" sz="3200" b="1" i="1" cap="all" dirty="0">
                <a:ln>
                  <a:solidFill>
                    <a:srgbClr val="2C2C2C"/>
                  </a:solidFill>
                </a:ln>
                <a:solidFill>
                  <a:srgbClr val="FF0000"/>
                </a:solidFill>
                <a:latin typeface="yandex-sans"/>
              </a:rPr>
              <a:t>и </a:t>
            </a:r>
            <a:r>
              <a:rPr lang="ru-RU" sz="3200" b="1" i="1" cap="all" dirty="0" smtClean="0">
                <a:ln>
                  <a:solidFill>
                    <a:srgbClr val="2C2C2C"/>
                  </a:solidFill>
                </a:ln>
                <a:solidFill>
                  <a:srgbClr val="FF0000"/>
                </a:solidFill>
                <a:latin typeface="yandex-sans"/>
              </a:rPr>
              <a:t>ежедневное </a:t>
            </a:r>
            <a:r>
              <a:rPr lang="ru-RU" sz="3200" b="1" i="1" cap="all" dirty="0">
                <a:ln>
                  <a:solidFill>
                    <a:srgbClr val="2C2C2C"/>
                  </a:solidFill>
                </a:ln>
                <a:solidFill>
                  <a:srgbClr val="FF0000"/>
                </a:solidFill>
                <a:latin typeface="yandex-sans"/>
              </a:rPr>
              <a:t>меню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6312" y="721592"/>
            <a:ext cx="1100545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 smtClean="0">
                <a:ln>
                  <a:solidFill>
                    <a:srgbClr val="2C2C2C"/>
                  </a:solidFill>
                </a:ln>
                <a:solidFill>
                  <a:srgbClr val="00B0F0"/>
                </a:solidFill>
                <a:latin typeface="Corbel" panose="020B0503020204020204"/>
              </a:rPr>
              <a:t>подробно </a:t>
            </a:r>
            <a:r>
              <a:rPr lang="ru-RU" sz="2400" b="1" i="1" dirty="0">
                <a:ln>
                  <a:solidFill>
                    <a:srgbClr val="2C2C2C"/>
                  </a:solidFill>
                </a:ln>
                <a:solidFill>
                  <a:srgbClr val="00B0F0"/>
                </a:solidFill>
                <a:latin typeface="Corbel" panose="020B0503020204020204"/>
              </a:rPr>
              <a:t>с документами вы можете ознакомиться на сайте:</a:t>
            </a:r>
            <a:r>
              <a:rPr lang="ru-RU" sz="2400" b="1" dirty="0">
                <a:solidFill>
                  <a:srgbClr val="FFFFFF"/>
                </a:solidFill>
                <a:latin typeface="Corbel" panose="020B0503020204020204"/>
              </a:rPr>
              <a:t>: </a:t>
            </a:r>
            <a:r>
              <a:rPr lang="ru-RU" sz="28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http://sc26rnd.ru/menyu-2/</a:t>
            </a:r>
            <a:r>
              <a:rPr lang="ru-RU" sz="28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490" y="1737424"/>
            <a:ext cx="2802598" cy="3710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058">
            <a:off x="1326487" y="3505897"/>
            <a:ext cx="2806979" cy="3511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8455">
            <a:off x="9456437" y="1105081"/>
            <a:ext cx="2736807" cy="3685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213" y="1754833"/>
            <a:ext cx="3420383" cy="2717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213" y="4203475"/>
            <a:ext cx="3372077" cy="265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945" y="1661447"/>
            <a:ext cx="2522484" cy="2275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066" y="1661447"/>
            <a:ext cx="2326820" cy="2198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2528">
            <a:off x="7792208" y="3285580"/>
            <a:ext cx="3495698" cy="3952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781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5"/>
    </mc:Choice>
    <mc:Fallback xmlns="">
      <p:transition spd="slow" advTm="6485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3772" y="158297"/>
            <a:ext cx="10515600" cy="1325563"/>
          </a:xfrm>
        </p:spPr>
        <p:txBody>
          <a:bodyPr/>
          <a:lstStyle/>
          <a:p>
            <a:pPr algn="ctr"/>
            <a:r>
              <a:rPr lang="ru-RU" sz="3200" b="1" i="1" cap="all" dirty="0" smtClean="0">
                <a:ln>
                  <a:solidFill>
                    <a:srgbClr val="2C2C2C"/>
                  </a:solidFill>
                </a:ln>
                <a:solidFill>
                  <a:srgbClr val="FF0000"/>
                </a:solidFill>
                <a:latin typeface="yandex-sans"/>
              </a:rPr>
              <a:t>Родительский контроль за организацией питания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63286" y="1319577"/>
            <a:ext cx="10515600" cy="4351338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mtClean="0">
                <a:solidFill>
                  <a:srgbClr val="000080"/>
                </a:solidFill>
                <a:latin typeface="times new roman"/>
              </a:rPr>
              <a:t>одним </a:t>
            </a:r>
            <a:r>
              <a:rPr lang="ru-RU" dirty="0">
                <a:solidFill>
                  <a:srgbClr val="000080"/>
                </a:solidFill>
                <a:latin typeface="times new roman"/>
              </a:rPr>
              <a:t>из эффективных механизмов обеспечения безопасности детского </a:t>
            </a:r>
            <a:r>
              <a:rPr lang="ru-RU" dirty="0" smtClean="0">
                <a:solidFill>
                  <a:srgbClr val="000080"/>
                </a:solidFill>
                <a:latin typeface="times new roman"/>
              </a:rPr>
              <a:t>питания, </a:t>
            </a:r>
            <a:r>
              <a:rPr lang="ru-RU" dirty="0">
                <a:solidFill>
                  <a:srgbClr val="000080"/>
                </a:solidFill>
                <a:latin typeface="times new roman"/>
              </a:rPr>
              <a:t>является </a:t>
            </a:r>
            <a:r>
              <a:rPr lang="ru-RU" dirty="0" smtClean="0">
                <a:solidFill>
                  <a:srgbClr val="000080"/>
                </a:solidFill>
                <a:latin typeface="times new roman"/>
              </a:rPr>
              <a:t>организация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dirty="0" smtClean="0">
                <a:solidFill>
                  <a:srgbClr val="000080"/>
                </a:solidFill>
                <a:latin typeface="times new roman"/>
              </a:rPr>
              <a:t>родительского контроля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57" y="2563899"/>
            <a:ext cx="2992401" cy="244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378" y="4364628"/>
            <a:ext cx="3000621" cy="2288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021" y="1319577"/>
            <a:ext cx="2306893" cy="3045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C:\Users\Людмила Олеговна\Downloads\WhatsApp Image 2021-04-19 at 14.06.29 (1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451" y="3147667"/>
            <a:ext cx="2670978" cy="3561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Людмила Олеговна\Downloads\WhatsApp Image 2021-04-19 at 14.06.30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313" y="3352296"/>
            <a:ext cx="2699550" cy="2024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37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0"/>
    </mc:Choice>
    <mc:Fallback xmlns="">
      <p:transition spd="slow" advTm="818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2983</TotalTime>
  <Words>371</Words>
  <Application>Microsoft Office PowerPoint</Application>
  <PresentationFormat>Произвольный</PresentationFormat>
  <Paragraphs>64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муниципальное бюджетное общеобразовательное учреждение «Школа № 26»   Лучшая  школьная столовая -2021</vt:lpstr>
      <vt:lpstr>Официальный сайт МБОУ «Школа № 26»   http://sc26rnd.ru/goryachee-pitanie/  </vt:lpstr>
      <vt:lpstr>Локальные акты регламентирующие обеспечение горячим питанием обучающихся МБОУ «Школа № 26» </vt:lpstr>
      <vt:lpstr>Школьная столовая</vt:lpstr>
      <vt:lpstr>Соблюдение санитарно-эпидемиологических требований к организации питания обучающихся</vt:lpstr>
      <vt:lpstr>Сведения об организаторе питания</vt:lpstr>
      <vt:lpstr>Питание обучающихся </vt:lpstr>
      <vt:lpstr>циклическое и ежедневное меню</vt:lpstr>
      <vt:lpstr>Родительский контроль за организацией питания </vt:lpstr>
      <vt:lpstr>Акция «Завтрак с директором»</vt:lpstr>
      <vt:lpstr>Формирование правильного пищевого поведения, воспитание культуры питания и ответственности за своё здоровье  у детей и подростков </vt:lpstr>
      <vt:lpstr>Формирование правильного пищевого поведения, воспитание культуры питания и ответственности за своё здоровье у детей и подростков </vt:lpstr>
      <vt:lpstr>Проведение внеклассной воспитательной работы          с  обучающимися по воспитанию культуры питания и ответственности за своё здоровье</vt:lpstr>
      <vt:lpstr>Классные часы  </vt:lpstr>
      <vt:lpstr>Акции и конкурсы</vt:lpstr>
      <vt:lpstr>Викторина  «Знатоки здорового питания»</vt:lpstr>
      <vt:lpstr>Конкурс рисунков  «Мы за здоровое питание»</vt:lpstr>
      <vt:lpstr>Презентация PowerPoint</vt:lpstr>
      <vt:lpstr>Разработка памяток по здоровому питанию</vt:lpstr>
      <vt:lpstr>Просмотр видеороликов По ЗОЖ</vt:lpstr>
      <vt:lpstr>Федеральный проект  «Укрепление  общественного  здоровья»</vt:lpstr>
      <vt:lpstr>Организация работы с родителями  по пропаганде здорового питания детей и подростков</vt:lpstr>
      <vt:lpstr>муниципальное бюджетное общеобразовательное учреждение «Школа № 26»     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Людмила Олеговна</cp:lastModifiedBy>
  <cp:revision>45</cp:revision>
  <dcterms:created xsi:type="dcterms:W3CDTF">2021-04-14T06:18:01Z</dcterms:created>
  <dcterms:modified xsi:type="dcterms:W3CDTF">2021-04-21T08:30:27Z</dcterms:modified>
</cp:coreProperties>
</file>